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032" y="-96"/>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9/12/2024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Deceptively Spacious Lower Ground Floor Garden Apartment Set In An Historic Road Close To Both Exmouth Sea Front And Town Centre</a:t>
            </a:r>
          </a:p>
          <a:p>
            <a:pP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 </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Open Plan Kitchen / Breakfast And Living Space * Double Bedroom * Hobbies Room/Occasional Bedroom * Bathroom/WC * Modern Electric Heaters * Rear  Patio Communal Garden * Ideal Permanent Home Or Holiday Retreat </a:t>
            </a:r>
            <a:r>
              <a:rPr lang="en-GB" sz="1400" kern="100">
                <a:effectLst/>
                <a:latin typeface="Helvetica" panose="020B0604020202020204" pitchFamily="34" charset="0"/>
                <a:ea typeface="Aptos" panose="020B0004020202020204" pitchFamily="34" charset="0"/>
                <a:cs typeface="Helvetica" panose="020B0604020202020204" pitchFamily="34" charset="0"/>
              </a:rPr>
              <a:t>* Long </a:t>
            </a:r>
            <a:r>
              <a:rPr lang="en-GB" sz="1400" kern="100" dirty="0">
                <a:effectLst/>
                <a:latin typeface="Helvetica" panose="020B0604020202020204" pitchFamily="34" charset="0"/>
                <a:ea typeface="Aptos" panose="020B0004020202020204" pitchFamily="34" charset="0"/>
                <a:cs typeface="Helvetica" panose="020B0604020202020204" pitchFamily="34" charset="0"/>
              </a:rPr>
              <a:t>Lease * Shared Freehold * Viewing Recommended</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£235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Share of 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134066" y="1804912"/>
            <a:ext cx="4271749"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600" dirty="0">
                <a:solidFill>
                  <a:srgbClr val="FFFFFF"/>
                </a:solidFill>
                <a:latin typeface="HelveticaNeueLT-Medium"/>
                <a:ea typeface="Times New Roman" panose="02020603050405020304" pitchFamily="18" charset="0"/>
              </a:rPr>
              <a:t>Flat 1, 18 The Beacon</a:t>
            </a:r>
            <a:r>
              <a:rPr lang="en-GB" sz="1600" dirty="0">
                <a:solidFill>
                  <a:srgbClr val="FFFFFF"/>
                </a:solidFill>
                <a:effectLst/>
                <a:latin typeface="HelveticaNeueLT-Medium"/>
                <a:ea typeface="Times New Roman" panose="02020603050405020304" pitchFamily="18" charset="0"/>
              </a:rPr>
              <a:t>, Exmouth, EX8 2AF</a:t>
            </a:r>
            <a:endParaRPr lang="en-GB" sz="16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4066" y="2605188"/>
            <a:ext cx="6331372"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3913" y="3111983"/>
            <a:ext cx="3107796"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1"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3911" y="5412065"/>
            <a:ext cx="3107797"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2" y="5412065"/>
            <a:ext cx="317195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with numbers and symbols&#10;&#10;Description automatically generated">
            <a:extLst>
              <a:ext uri="{FF2B5EF4-FFF2-40B4-BE49-F238E27FC236}">
                <a16:creationId xmlns:a16="http://schemas.microsoft.com/office/drawing/2014/main" id="{519EDAEC-7754-31D5-EFD1-9F349E65DB39}"/>
              </a:ext>
            </a:extLst>
          </p:cNvPr>
          <p:cNvPicPr>
            <a:picLocks noChangeAspect="1"/>
          </p:cNvPicPr>
          <p:nvPr/>
        </p:nvPicPr>
        <p:blipFill>
          <a:blip r:embed="rId11"/>
          <a:stretch>
            <a:fillRect/>
          </a:stretch>
        </p:blipFill>
        <p:spPr>
          <a:xfrm>
            <a:off x="2808036" y="7730332"/>
            <a:ext cx="1907343" cy="1850123"/>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9785628"/>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Flat 1, 18 The Beacon, Exmouth, EX8 2AF</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THE ACCOMMODATION COMPRISES:</a:t>
            </a:r>
            <a:r>
              <a:rPr lang="en-GB" sz="1400" dirty="0">
                <a:latin typeface="Helvetica" panose="020B0604020202020204" pitchFamily="34" charset="0"/>
                <a:cs typeface="Helvetica" panose="020B0604020202020204" pitchFamily="34" charset="0"/>
              </a:rPr>
              <a:t> From The Beacon a wrought iron staircase leads down to PRIVATE COURTYARD AREA. The property can also be accessed via the main communal front door opening to the impressive communal hallway with stairs leading to the flats own private front door with patterned glass window inset giving access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OPEN PLAN KITCHEN / BREAKFAST / LIVING ROOM: </a:t>
            </a:r>
            <a:r>
              <a:rPr lang="en-GB" sz="1400" dirty="0">
                <a:latin typeface="Helvetica" panose="020B0604020202020204" pitchFamily="34" charset="0"/>
                <a:cs typeface="Helvetica" panose="020B0604020202020204" pitchFamily="34" charset="0"/>
              </a:rPr>
              <a:t>A most spacious room divided into designated areas comprising of:</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KITCHEN/BREAKFAST AREA:</a:t>
            </a:r>
            <a:r>
              <a:rPr lang="en-GB" sz="1400" dirty="0">
                <a:latin typeface="Helvetica" panose="020B0604020202020204" pitchFamily="34" charset="0"/>
                <a:cs typeface="Helvetica" panose="020B0604020202020204" pitchFamily="34" charset="0"/>
              </a:rPr>
              <a:t> 11' 0" (3.35m) x 9' 0" (2.74m) With tiled work top surfaces extended to provide a breakfast bar area with down lighters over; range of base cupboards, drawer units, space and plumbing for washing machine and built-in oven beneath work surfaces; inset single drainer sink unit; inset four ring electric hob with extractor hood over; matching wall units at eye-level with concealed lighting beneath; extensively tiled walls and colour coordinated tiled flooring; space for upright fridge/freezer; double glazed window with patterned glass next to front door. Opening through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LIVING AREA: </a:t>
            </a:r>
            <a:r>
              <a:rPr lang="en-GB" sz="1400" dirty="0">
                <a:latin typeface="Helvetica" panose="020B0604020202020204" pitchFamily="34" charset="0"/>
                <a:cs typeface="Helvetica" panose="020B0604020202020204" pitchFamily="34" charset="0"/>
              </a:rPr>
              <a:t>23' 8" (7.21m) x 15' 5" (4.7m) maximum measurement into wall recesses and secondary glazed bay window overlooking the front aspect and fitted with three sash windows. A most spacious room with two modern electric heaters; ceiling spotlighting; television point; sliding glazed double doors opening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HOBBIES ROOM/OCCASIONAL BEDROOM: </a:t>
            </a:r>
            <a:r>
              <a:rPr lang="en-GB" sz="1400" dirty="0">
                <a:latin typeface="Helvetica" panose="020B0604020202020204" pitchFamily="34" charset="0"/>
                <a:cs typeface="Helvetica" panose="020B0604020202020204" pitchFamily="34" charset="0"/>
              </a:rPr>
              <a:t>10' 3" x 8' 5" (3.12m x 2.57m) A versatile room with picture glazed window overlooking the kitchen area; internal window with patterned glass; glazed door opening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RECEPTION HALL:</a:t>
            </a:r>
            <a:r>
              <a:rPr lang="en-GB" sz="1400" dirty="0">
                <a:latin typeface="Helvetica" panose="020B0604020202020204" pitchFamily="34" charset="0"/>
                <a:cs typeface="Helvetica" panose="020B0604020202020204" pitchFamily="34" charset="0"/>
              </a:rPr>
              <a:t> With door giving access to communal areas; ceiling spotlighting.</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a:t>
            </a:r>
            <a:r>
              <a:rPr lang="en-GB" sz="1400" dirty="0">
                <a:latin typeface="Helvetica" panose="020B0604020202020204" pitchFamily="34" charset="0"/>
                <a:cs typeface="Helvetica" panose="020B0604020202020204" pitchFamily="34" charset="0"/>
              </a:rPr>
              <a:t> 15' 4" (4.67m) x 9' 5" (2.87m) A charming bedroom with good size window overlooking the rear communal garden; range of built-in wardrobes with clothes rail and shelving; adjoining airing cupboard with water tank and timer control for hot water, modern electric heater.</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BATHROOM/WC:</a:t>
            </a:r>
            <a:r>
              <a:rPr lang="en-GB" sz="1400" dirty="0">
                <a:latin typeface="Helvetica" panose="020B0604020202020204" pitchFamily="34" charset="0"/>
                <a:cs typeface="Helvetica" panose="020B0604020202020204" pitchFamily="34" charset="0"/>
              </a:rPr>
              <a:t> Comprising of a bath with shower attachment; shower splash screen; wash hand basin set in tiled display surface with cupboard beneath; WC with dual pushbutton flush; electric heated towel rail; fully tiled walls; shallow upright medicine cabinet; double glazed window with patterned glass.</a:t>
            </a:r>
          </a:p>
          <a:p>
            <a:endParaRPr lang="en-GB" sz="1400" dirty="0">
              <a:latin typeface="Helvetica" panose="020B0604020202020204" pitchFamily="34" charset="0"/>
              <a:cs typeface="Helvetica" panose="020B0604020202020204" pitchFamily="34" charset="0"/>
            </a:endParaRPr>
          </a:p>
          <a:p>
            <a:pPr>
              <a:lnSpc>
                <a:spcPct val="107000"/>
              </a:lnSpc>
              <a:spcAft>
                <a:spcPts val="800"/>
              </a:spcAft>
            </a:pPr>
            <a:endParaRPr lang="en-US" sz="14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2588061"/>
          </a:xfrm>
          <a:prstGeom prst="rect">
            <a:avLst/>
          </a:prstGeom>
          <a:noFill/>
        </p:spPr>
        <p:txBody>
          <a:bodyPr wrap="square" rtlCol="0">
            <a:spAutoFit/>
          </a:bodyPr>
          <a:lstStyle/>
          <a:p>
            <a:r>
              <a:rPr lang="en-GB" sz="1400" b="1" dirty="0">
                <a:latin typeface="Helvetica" panose="020B0604020202020204" pitchFamily="34" charset="0"/>
                <a:cs typeface="Helvetica" panose="020B0604020202020204" pitchFamily="34" charset="0"/>
              </a:rPr>
              <a:t>OUTSIDE:</a:t>
            </a:r>
            <a:r>
              <a:rPr lang="en-GB" sz="1400" dirty="0">
                <a:latin typeface="Helvetica" panose="020B0604020202020204" pitchFamily="34" charset="0"/>
                <a:cs typeface="Helvetica" panose="020B0604020202020204" pitchFamily="34" charset="0"/>
              </a:rPr>
              <a:t> Directly to the front of the property is a private small garden enclosure. To rear there is an enclosed communal cottage style patio garden where Flat 1 has the benefit of its own good size garden storage. From the communal garden a wrought iron gate gives access to a pathway of which the flat has right of way which in turn leads to the rear of The Beacon.</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TENURE AND OUTGOINGS:</a:t>
            </a:r>
            <a:r>
              <a:rPr lang="en-GB" sz="1400" dirty="0">
                <a:latin typeface="Helvetica" panose="020B0604020202020204" pitchFamily="34" charset="0"/>
                <a:cs typeface="Helvetica" panose="020B0604020202020204" pitchFamily="34" charset="0"/>
              </a:rPr>
              <a:t> The property has the benefit of owning a one fifth (1/5) share of the freehold. We understand the property is held on a 999 year lease.</a:t>
            </a:r>
          </a:p>
          <a:p>
            <a:r>
              <a:rPr lang="en-GB" sz="1400" dirty="0">
                <a:latin typeface="Helvetica" panose="020B0604020202020204" pitchFamily="34" charset="0"/>
                <a:cs typeface="Helvetica" panose="020B0604020202020204" pitchFamily="34" charset="0"/>
              </a:rPr>
              <a:t> </a:t>
            </a:r>
          </a:p>
          <a:p>
            <a:r>
              <a:rPr lang="en-GB" sz="1200" b="1" dirty="0">
                <a:latin typeface="Helvetica" panose="020B0604020202020204" pitchFamily="34" charset="0"/>
                <a:cs typeface="Helvetica" panose="020B0604020202020204" pitchFamily="34" charset="0"/>
              </a:rPr>
              <a:t>Mortgage Assistance:</a:t>
            </a:r>
            <a:r>
              <a:rPr lang="en-GB" sz="1200" dirty="0">
                <a:latin typeface="Helvetica" panose="020B0604020202020204" pitchFamily="34" charset="0"/>
                <a:cs typeface="Helvetica" panose="020B0604020202020204" pitchFamily="34" charset="0"/>
              </a:rPr>
              <a:t>   We are pleased to recommend Meredith Morgan Taylor, who would be pleased to help no matter which estate agent you finally buy through. For a free initial chat please contact us on 01395 264111 to arrange an appointment.  Your home may be repossessed if you do not keep up repayments on your mortgage. Meredith Morgan Taylor Ltd is an appointed representative of Openwork Limited, a trading style of Openwork Ltd which is authorised and regulated by the Financial Conduct Authority (FCA). </a:t>
            </a:r>
          </a:p>
          <a:p>
            <a:endPar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4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400" b="1" dirty="0">
              <a:solidFill>
                <a:srgbClr val="333333"/>
              </a:solidFill>
              <a:latin typeface="Helvetica" panose="020B0604020202020204" pitchFamily="34" charset="0"/>
              <a:ea typeface="Times New Roman" panose="02020603050405020304" pitchFamily="18" charset="0"/>
              <a:cs typeface="Helvetica-Bold"/>
            </a:endParaRPr>
          </a:p>
          <a:p>
            <a:pPr algn="ctr"/>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b="1" dirty="0">
              <a:solidFill>
                <a:srgbClr val="333333"/>
              </a:solidFill>
              <a:latin typeface="Helvetica" panose="020B0604020202020204" pitchFamily="34" charset="0"/>
              <a:ea typeface="Times New Roman" panose="02020603050405020304" pitchFamily="18" charset="0"/>
              <a:cs typeface="Helvetica-Bold"/>
            </a:endParaRPr>
          </a:p>
          <a:p>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b="1" dirty="0">
              <a:solidFill>
                <a:srgbClr val="333333"/>
              </a:solidFill>
              <a:latin typeface="Helvetica" panose="020B0604020202020204" pitchFamily="34" charset="0"/>
              <a:ea typeface="Times New Roman" panose="02020603050405020304" pitchFamily="18" charset="0"/>
              <a:cs typeface="Helvetica-Bold"/>
            </a:endParaRPr>
          </a:p>
          <a:p>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b="1" dirty="0">
              <a:solidFill>
                <a:srgbClr val="333333"/>
              </a:solidFill>
              <a:latin typeface="Helvetica" panose="020B0604020202020204" pitchFamily="34" charset="0"/>
              <a:ea typeface="Times New Roman" panose="02020603050405020304" pitchFamily="18" charset="0"/>
              <a:cs typeface="Helvetica-Bold"/>
            </a:endParaRPr>
          </a:p>
          <a:p>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b="1" dirty="0">
              <a:solidFill>
                <a:srgbClr val="333333"/>
              </a:solidFill>
              <a:latin typeface="Helvetica" panose="020B0604020202020204" pitchFamily="34" charset="0"/>
              <a:ea typeface="Times New Roman" panose="02020603050405020304" pitchFamily="18" charset="0"/>
              <a:cs typeface="Helvetica-Bold"/>
            </a:endParaRPr>
          </a:p>
          <a:p>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b="1" dirty="0">
              <a:solidFill>
                <a:srgbClr val="333333"/>
              </a:solidFill>
              <a:latin typeface="Helvetica" panose="020B0604020202020204" pitchFamily="34" charset="0"/>
              <a:ea typeface="Times New Roman" panose="02020603050405020304" pitchFamily="18" charset="0"/>
              <a:cs typeface="Helvetica-Bold"/>
            </a:endParaRPr>
          </a:p>
          <a:p>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b="1" dirty="0">
              <a:solidFill>
                <a:srgbClr val="333333"/>
              </a:solidFill>
              <a:latin typeface="Helvetica" panose="020B0604020202020204" pitchFamily="34" charset="0"/>
              <a:ea typeface="Times New Roman" panose="02020603050405020304" pitchFamily="18" charset="0"/>
              <a:cs typeface="Helvetica-Bold"/>
            </a:endParaRPr>
          </a:p>
          <a:p>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b="1" dirty="0">
              <a:solidFill>
                <a:srgbClr val="333333"/>
              </a:solidFill>
              <a:latin typeface="Helvetica" panose="020B0604020202020204" pitchFamily="34" charset="0"/>
              <a:ea typeface="Times New Roman" panose="02020603050405020304" pitchFamily="18" charset="0"/>
              <a:cs typeface="Helvetica-Bold"/>
            </a:endParaRPr>
          </a:p>
          <a:p>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b="1" dirty="0">
              <a:solidFill>
                <a:srgbClr val="333333"/>
              </a:solidFill>
              <a:latin typeface="Helvetica" panose="020B0604020202020204" pitchFamily="34" charset="0"/>
              <a:ea typeface="Times New Roman" panose="02020603050405020304" pitchFamily="18" charset="0"/>
              <a:cs typeface="Helvetica-Bold"/>
            </a:endParaRPr>
          </a:p>
          <a:p>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b="1" dirty="0">
              <a:solidFill>
                <a:srgbClr val="333333"/>
              </a:solidFill>
              <a:latin typeface="Helvetica" panose="020B0604020202020204" pitchFamily="34" charset="0"/>
              <a:ea typeface="Times New Roman" panose="02020603050405020304" pitchFamily="18" charset="0"/>
              <a:cs typeface="Helvetica-Bold"/>
            </a:endParaRPr>
          </a:p>
          <a:p>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b="1" dirty="0">
              <a:solidFill>
                <a:srgbClr val="333333"/>
              </a:solidFill>
              <a:latin typeface="Helvetica" panose="020B0604020202020204" pitchFamily="34" charset="0"/>
              <a:ea typeface="Times New Roman" panose="02020603050405020304" pitchFamily="18" charset="0"/>
              <a:cs typeface="Helvetica-Bold"/>
            </a:endParaRPr>
          </a:p>
          <a:p>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b="1" dirty="0">
              <a:solidFill>
                <a:srgbClr val="333333"/>
              </a:solidFill>
              <a:latin typeface="Helvetica" panose="020B0604020202020204" pitchFamily="34" charset="0"/>
              <a:ea typeface="Times New Roman" panose="02020603050405020304" pitchFamily="18" charset="0"/>
              <a:cs typeface="Helvetica-Bold"/>
            </a:endParaRPr>
          </a:p>
          <a:p>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b="1" dirty="0">
              <a:solidFill>
                <a:srgbClr val="333333"/>
              </a:solidFill>
              <a:latin typeface="Helvetica" panose="020B0604020202020204" pitchFamily="34" charset="0"/>
              <a:ea typeface="Times New Roman" panose="02020603050405020304" pitchFamily="18" charset="0"/>
              <a:cs typeface="Helvetica-Bold"/>
            </a:endParaRPr>
          </a:p>
          <a:p>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b="1" dirty="0">
              <a:solidFill>
                <a:srgbClr val="333333"/>
              </a:solidFill>
              <a:latin typeface="Helvetica" panose="020B0604020202020204" pitchFamily="34" charset="0"/>
              <a:ea typeface="Times New Roman" panose="02020603050405020304" pitchFamily="18" charset="0"/>
              <a:cs typeface="Helvetica-Bold"/>
            </a:endParaRPr>
          </a:p>
          <a:p>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b="1" dirty="0">
              <a:solidFill>
                <a:srgbClr val="333333"/>
              </a:solidFill>
              <a:latin typeface="Helvetica" panose="020B0604020202020204" pitchFamily="34" charset="0"/>
              <a:ea typeface="Times New Roman" panose="02020603050405020304" pitchFamily="18" charset="0"/>
              <a:cs typeface="Helvetica-Bold"/>
            </a:endParaRPr>
          </a:p>
          <a:p>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b="1" dirty="0">
              <a:solidFill>
                <a:srgbClr val="333333"/>
              </a:solidFill>
              <a:latin typeface="Helvetica" panose="020B0604020202020204" pitchFamily="34" charset="0"/>
              <a:ea typeface="Times New Roman" panose="02020603050405020304" pitchFamily="18" charset="0"/>
              <a:cs typeface="Helvetica-Bold"/>
            </a:endParaRPr>
          </a:p>
          <a:p>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b="1" dirty="0">
              <a:solidFill>
                <a:srgbClr val="333333"/>
              </a:solidFill>
              <a:latin typeface="Helvetica" panose="020B0604020202020204" pitchFamily="34" charset="0"/>
              <a:ea typeface="Times New Roman" panose="02020603050405020304" pitchFamily="18" charset="0"/>
              <a:cs typeface="Helvetica-Bold"/>
            </a:endParaRPr>
          </a:p>
          <a:p>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b="1" dirty="0">
              <a:solidFill>
                <a:srgbClr val="333333"/>
              </a:solidFill>
              <a:latin typeface="Helvetica" panose="020B0604020202020204" pitchFamily="34" charset="0"/>
              <a:ea typeface="Times New Roman" panose="02020603050405020304" pitchFamily="18" charset="0"/>
              <a:cs typeface="Helvetica-Bold"/>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dirty="0">
              <a:solidFill>
                <a:srgbClr val="333333"/>
              </a:solidFill>
              <a:latin typeface="Helvetica" panose="020B0604020202020204" pitchFamily="34" charset="0"/>
              <a:ea typeface="Times New Roman" panose="02020603050405020304" pitchFamily="18" charset="0"/>
            </a:endParaRPr>
          </a:p>
          <a:p>
            <a:endParaRPr lang="en-GB" sz="1400" dirty="0">
              <a:solidFill>
                <a:srgbClr val="333333"/>
              </a:solidFill>
              <a:effectLst/>
              <a:latin typeface="Helvetica" panose="020B0604020202020204" pitchFamily="34" charset="0"/>
              <a:ea typeface="Times New Roman" panose="02020603050405020304" pitchFamily="18" charset="0"/>
            </a:endParaRPr>
          </a:p>
          <a:p>
            <a:endParaRPr lang="en-GB" sz="140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DEF0107C-A845-2FDA-B28C-A56A2B93B6C3}"/>
              </a:ext>
            </a:extLst>
          </p:cNvPr>
          <p:cNvPicPr>
            <a:picLocks noChangeAspect="1"/>
          </p:cNvPicPr>
          <p:nvPr/>
        </p:nvPicPr>
        <p:blipFill>
          <a:blip r:embed="rId2"/>
          <a:stretch>
            <a:fillRect/>
          </a:stretch>
        </p:blipFill>
        <p:spPr>
          <a:xfrm>
            <a:off x="9473753" y="4371127"/>
            <a:ext cx="3372390" cy="5564443"/>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TotalTime>
  <Words>912</Words>
  <Application>Microsoft Office PowerPoint</Application>
  <PresentationFormat>Custom</PresentationFormat>
  <Paragraphs>73</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31</cp:revision>
  <cp:lastPrinted>2024-09-10T14:07:04Z</cp:lastPrinted>
  <dcterms:created xsi:type="dcterms:W3CDTF">2023-03-19T13:39:10Z</dcterms:created>
  <dcterms:modified xsi:type="dcterms:W3CDTF">2024-09-12T13:45:32Z</dcterms:modified>
</cp:coreProperties>
</file>